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767EA2-7CE1-49FA-807B-3C44C06E69AE}"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67EA2-7CE1-49FA-807B-3C44C06E69AE}"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67EA2-7CE1-49FA-807B-3C44C06E69AE}"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67EA2-7CE1-49FA-807B-3C44C06E69AE}"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767EA2-7CE1-49FA-807B-3C44C06E69AE}"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767EA2-7CE1-49FA-807B-3C44C06E69AE}"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767EA2-7CE1-49FA-807B-3C44C06E69AE}"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767EA2-7CE1-49FA-807B-3C44C06E69AE}"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67EA2-7CE1-49FA-807B-3C44C06E69AE}"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67EA2-7CE1-49FA-807B-3C44C06E69AE}"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67EA2-7CE1-49FA-807B-3C44C06E69AE}"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D24F4-2741-4BF6-BFAA-18E6FA81D9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67EA2-7CE1-49FA-807B-3C44C06E69AE}" type="datetimeFigureOut">
              <a:rPr lang="en-US" smtClean="0"/>
              <a:t>10/3/2020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D24F4-2741-4BF6-BFAA-18E6FA81D9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erriam-webster.com/dictionary/differentiat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ritannica.com/science/ammon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Phosphoryl_chloride" TargetMode="External"/><Relationship Id="rId13" Type="http://schemas.openxmlformats.org/officeDocument/2006/relationships/hyperlink" Target="https://en.wikipedia.org/wiki/Sulfuric_acid" TargetMode="External"/><Relationship Id="rId3" Type="http://schemas.openxmlformats.org/officeDocument/2006/relationships/hyperlink" Target="https://en.wikipedia.org/wiki/Organic_compound" TargetMode="External"/><Relationship Id="rId7" Type="http://schemas.openxmlformats.org/officeDocument/2006/relationships/hyperlink" Target="https://en.wikipedia.org/wiki/Sulfuryl_chloride_fluoride" TargetMode="External"/><Relationship Id="rId12" Type="http://schemas.openxmlformats.org/officeDocument/2006/relationships/hyperlink" Target="https://en.wikipedia.org/wiki/Hydrogen_fluoride" TargetMode="External"/><Relationship Id="rId2" Type="http://schemas.openxmlformats.org/officeDocument/2006/relationships/hyperlink" Target="https://en.wikipedia.org/wiki/Solvent" TargetMode="External"/><Relationship Id="rId1" Type="http://schemas.openxmlformats.org/officeDocument/2006/relationships/slideLayout" Target="../slideLayouts/slideLayout2.xml"/><Relationship Id="rId6" Type="http://schemas.openxmlformats.org/officeDocument/2006/relationships/hyperlink" Target="https://en.wikipedia.org/wiki/Sulfuryl_chloride" TargetMode="External"/><Relationship Id="rId11" Type="http://schemas.openxmlformats.org/officeDocument/2006/relationships/hyperlink" Target="https://en.wikipedia.org/wiki/Bromine_pentafluoride" TargetMode="External"/><Relationship Id="rId5" Type="http://schemas.openxmlformats.org/officeDocument/2006/relationships/hyperlink" Target="https://en.wikipedia.org/wiki/Sulfur_dioxide" TargetMode="External"/><Relationship Id="rId10" Type="http://schemas.openxmlformats.org/officeDocument/2006/relationships/hyperlink" Target="https://en.wikipedia.org/wiki/Antimony_trichloride" TargetMode="External"/><Relationship Id="rId4" Type="http://schemas.openxmlformats.org/officeDocument/2006/relationships/hyperlink" Target="https://en.wikipedia.org/wiki/Ammonia" TargetMode="External"/><Relationship Id="rId9" Type="http://schemas.openxmlformats.org/officeDocument/2006/relationships/hyperlink" Target="https://en.wikipedia.org/wiki/Dinitrogen_tetroxide" TargetMode="External"/><Relationship Id="rId14" Type="http://schemas.openxmlformats.org/officeDocument/2006/relationships/hyperlink" Target="https://en.wikipedia.org/wiki/Inorganic_aci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ritannica.com/science/base-chemical-compound" TargetMode="External"/><Relationship Id="rId2" Type="http://schemas.openxmlformats.org/officeDocument/2006/relationships/hyperlink" Target="https://www.britannica.com/science/dielectric-consta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ritannica.com/science/solvation" TargetMode="External"/><Relationship Id="rId2" Type="http://schemas.openxmlformats.org/officeDocument/2006/relationships/hyperlink" Target="https://www.britannica.com/science/dissociation" TargetMode="External"/><Relationship Id="rId1" Type="http://schemas.openxmlformats.org/officeDocument/2006/relationships/slideLayout" Target="../slideLayouts/slideLayout2.xml"/><Relationship Id="rId4" Type="http://schemas.openxmlformats.org/officeDocument/2006/relationships/hyperlink" Target="https://www.britannica.com/science/proton-subatomic-particl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britannica.com/science/amphoteris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ritannica.com/science/ethanol" TargetMode="External"/><Relationship Id="rId2" Type="http://schemas.openxmlformats.org/officeDocument/2006/relationships/hyperlink" Target="https://www.britannica.com/science/methanol" TargetMode="External"/><Relationship Id="rId1" Type="http://schemas.openxmlformats.org/officeDocument/2006/relationships/slideLayout" Target="../slideLayouts/slideLayout2.xml"/><Relationship Id="rId5" Type="http://schemas.openxmlformats.org/officeDocument/2006/relationships/hyperlink" Target="https://www.merriam-webster.com/dictionary/equilibrium" TargetMode="External"/><Relationship Id="rId4" Type="http://schemas.openxmlformats.org/officeDocument/2006/relationships/hyperlink" Target="https://www.merriam-webster.com/dictionary/facilitat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merriam-webster.com/dictionary/compounds" TargetMode="External"/><Relationship Id="rId2" Type="http://schemas.openxmlformats.org/officeDocument/2006/relationships/hyperlink" Target="https://www.britannica.com/science/sulfuric-acid" TargetMode="External"/><Relationship Id="rId1" Type="http://schemas.openxmlformats.org/officeDocument/2006/relationships/slideLayout" Target="../slideLayouts/slideLayout2.xml"/><Relationship Id="rId5" Type="http://schemas.openxmlformats.org/officeDocument/2006/relationships/hyperlink" Target="https://www.merriam-webster.com/dictionary/ethers" TargetMode="External"/><Relationship Id="rId4" Type="http://schemas.openxmlformats.org/officeDocument/2006/relationships/hyperlink" Target="https://www.britannica.com/science/oxyg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erriam-webster.com/dictionary/equilibria" TargetMode="External"/><Relationship Id="rId2" Type="http://schemas.openxmlformats.org/officeDocument/2006/relationships/hyperlink" Target="https://www.britannica.com/science/acetic-ac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1Aqueous and Non -Aqueous Solvents</a:t>
            </a:r>
            <a:endParaRPr lang="en-US" dirty="0"/>
          </a:p>
        </p:txBody>
      </p:sp>
      <p:sp>
        <p:nvSpPr>
          <p:cNvPr id="3" name="Subtitle 2"/>
          <p:cNvSpPr>
            <a:spLocks noGrp="1"/>
          </p:cNvSpPr>
          <p:nvPr>
            <p:ph type="subTitle" idx="1"/>
          </p:nvPr>
        </p:nvSpPr>
        <p:spPr/>
        <p:txBody>
          <a:bodyPr/>
          <a:lstStyle/>
          <a:p>
            <a:r>
              <a:rPr lang="en-US" dirty="0" smtClean="0"/>
              <a:t>MSC. </a:t>
            </a:r>
            <a:r>
              <a:rPr lang="en-US" dirty="0" err="1" smtClean="0"/>
              <a:t>III</a:t>
            </a:r>
            <a:r>
              <a:rPr lang="en-US" baseline="30000" dirty="0" err="1" smtClean="0"/>
              <a:t>rd</a:t>
            </a:r>
            <a:r>
              <a:rPr lang="en-US" dirty="0" smtClean="0"/>
              <a:t> Semester</a:t>
            </a:r>
          </a:p>
          <a:p>
            <a:r>
              <a:rPr lang="en-US" dirty="0" smtClean="0"/>
              <a:t>Additional written1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All such bases therefore give solutions with indistinguishable acid–base properties; this is often referred to as a </a:t>
            </a:r>
            <a:r>
              <a:rPr lang="en-US" dirty="0" err="1"/>
              <a:t>levelling</a:t>
            </a:r>
            <a:r>
              <a:rPr lang="en-US" dirty="0"/>
              <a:t> effect of the solvent. The converse is true for acids; for example, the strong mineral acids, nitric, hydrochloric, sulfuric, </a:t>
            </a:r>
            <a:r>
              <a:rPr lang="en-US" dirty="0" err="1"/>
              <a:t>hydrobromic</a:t>
            </a:r>
            <a:r>
              <a:rPr lang="en-US" dirty="0"/>
              <a:t>, and </a:t>
            </a:r>
            <a:r>
              <a:rPr lang="en-US" dirty="0" err="1"/>
              <a:t>perchloric</a:t>
            </a:r>
            <a:r>
              <a:rPr lang="en-US" dirty="0"/>
              <a:t> (HNO</a:t>
            </a:r>
            <a:r>
              <a:rPr lang="en-US" baseline="-25000" dirty="0"/>
              <a:t>3</a:t>
            </a:r>
            <a:r>
              <a:rPr lang="en-US" dirty="0"/>
              <a:t>, </a:t>
            </a:r>
            <a:r>
              <a:rPr lang="en-US" dirty="0" err="1"/>
              <a:t>HCl</a:t>
            </a:r>
            <a:r>
              <a:rPr lang="en-US" dirty="0"/>
              <a:t>, H</a:t>
            </a:r>
            <a:r>
              <a:rPr lang="en-US" baseline="-25000" dirty="0"/>
              <a:t>2</a:t>
            </a:r>
            <a:r>
              <a:rPr lang="en-US" dirty="0"/>
              <a:t>SO</a:t>
            </a:r>
            <a:r>
              <a:rPr lang="en-US" baseline="-25000" dirty="0"/>
              <a:t>4</a:t>
            </a:r>
            <a:r>
              <a:rPr lang="en-US" dirty="0"/>
              <a:t>, </a:t>
            </a:r>
            <a:r>
              <a:rPr lang="en-US" dirty="0" err="1"/>
              <a:t>HBr</a:t>
            </a:r>
            <a:r>
              <a:rPr lang="en-US" dirty="0"/>
              <a:t>, and HClO</a:t>
            </a:r>
            <a:r>
              <a:rPr lang="en-US" baseline="-25000" dirty="0"/>
              <a:t>4</a:t>
            </a:r>
            <a:r>
              <a:rPr lang="en-US" dirty="0"/>
              <a:t>) are “</a:t>
            </a:r>
            <a:r>
              <a:rPr lang="en-US" dirty="0" err="1"/>
              <a:t>levelled</a:t>
            </a:r>
            <a:r>
              <a:rPr lang="en-US" dirty="0"/>
              <a:t>” in aqueous solution by complete conversion to the </a:t>
            </a:r>
            <a:r>
              <a:rPr lang="en-US" dirty="0" err="1"/>
              <a:t>hydronium</a:t>
            </a:r>
            <a:r>
              <a:rPr lang="en-US" dirty="0"/>
              <a:t> ion, but in acetic acid they are </a:t>
            </a:r>
            <a:r>
              <a:rPr lang="en-US" dirty="0">
                <a:hlinkClick r:id="rId2"/>
              </a:rPr>
              <a:t>differentiated</a:t>
            </a:r>
            <a:r>
              <a:rPr lang="en-US" dirty="0"/>
              <a:t> as weak acids with strengths in the approximate ratio 1:9:30:160:400.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Basic solvents</a:t>
            </a:r>
          </a:p>
          <a:p>
            <a:pPr algn="just"/>
            <a:r>
              <a:rPr lang="en-US" dirty="0"/>
              <a:t>The only basic solvent that has been investigated in any detail is liquid </a:t>
            </a:r>
            <a:r>
              <a:rPr lang="en-US" dirty="0">
                <a:hlinkClick r:id="rId2"/>
              </a:rPr>
              <a:t>ammonia</a:t>
            </a:r>
            <a:r>
              <a:rPr lang="en-US" dirty="0"/>
              <a:t>, which has the very low ion product [NH</a:t>
            </a:r>
            <a:r>
              <a:rPr lang="en-US" baseline="-25000" dirty="0"/>
              <a:t>4</a:t>
            </a:r>
            <a:r>
              <a:rPr lang="en-US" baseline="30000" dirty="0"/>
              <a:t>+</a:t>
            </a:r>
            <a:r>
              <a:rPr lang="en-US" dirty="0"/>
              <a:t>] [NH</a:t>
            </a:r>
            <a:r>
              <a:rPr lang="en-US" baseline="-25000" dirty="0"/>
              <a:t>2</a:t>
            </a:r>
            <a:r>
              <a:rPr lang="en-US" baseline="30000" dirty="0"/>
              <a:t>−</a:t>
            </a:r>
            <a:r>
              <a:rPr lang="en-US" dirty="0"/>
              <a:t>] = 10</a:t>
            </a:r>
            <a:r>
              <a:rPr lang="en-US" baseline="30000" dirty="0"/>
              <a:t>−33</a:t>
            </a:r>
            <a:r>
              <a:rPr lang="en-US" dirty="0"/>
              <a:t>. As might be expected, this solvent has a marked </a:t>
            </a:r>
            <a:r>
              <a:rPr lang="en-US" dirty="0" err="1"/>
              <a:t>levelling</a:t>
            </a:r>
            <a:r>
              <a:rPr lang="en-US" dirty="0"/>
              <a:t> effect upon acids; thus, for example, acetic, benzoic, nitric, and hydrochloric acids all give solutions with identical acidic properties, owing to the ion NH</a:t>
            </a:r>
            <a:r>
              <a:rPr lang="en-US" baseline="-25000" dirty="0"/>
              <a:t>4</a:t>
            </a:r>
            <a:r>
              <a:rPr lang="en-US" baseline="30000" dirty="0"/>
              <a:t>+</a:t>
            </a:r>
            <a:r>
              <a:rPr lang="en-US" dirty="0"/>
              <a:t>, although, of course, in water they behave very differently.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Lecture 1</a:t>
            </a:r>
            <a:br>
              <a:rPr lang="en-US" b="1" dirty="0" smtClean="0"/>
            </a:br>
            <a:r>
              <a:rPr lang="en-US" b="1" dirty="0" smtClean="0"/>
              <a:t>Inorganic </a:t>
            </a:r>
            <a:r>
              <a:rPr lang="en-US" b="1" dirty="0" err="1"/>
              <a:t>nonaqueous</a:t>
            </a:r>
            <a:r>
              <a:rPr lang="en-US" b="1" dirty="0"/>
              <a:t> solvent</a:t>
            </a:r>
            <a:r>
              <a:rPr lang="en-US" dirty="0"/>
              <a:t> </a:t>
            </a:r>
          </a:p>
        </p:txBody>
      </p:sp>
      <p:sp>
        <p:nvSpPr>
          <p:cNvPr id="3" name="Content Placeholder 2"/>
          <p:cNvSpPr>
            <a:spLocks noGrp="1"/>
          </p:cNvSpPr>
          <p:nvPr>
            <p:ph idx="1"/>
          </p:nvPr>
        </p:nvSpPr>
        <p:spPr/>
        <p:txBody>
          <a:bodyPr>
            <a:normAutofit fontScale="92500" lnSpcReduction="20000"/>
          </a:bodyPr>
          <a:lstStyle/>
          <a:p>
            <a:pPr algn="just"/>
            <a:r>
              <a:rPr lang="en-US" dirty="0"/>
              <a:t>An </a:t>
            </a:r>
            <a:r>
              <a:rPr lang="en-US" b="1" dirty="0"/>
              <a:t>inorganic </a:t>
            </a:r>
            <a:r>
              <a:rPr lang="en-US" b="1" dirty="0" err="1"/>
              <a:t>nonaqueous</a:t>
            </a:r>
            <a:r>
              <a:rPr lang="en-US" b="1" dirty="0"/>
              <a:t> solvent</a:t>
            </a:r>
            <a:r>
              <a:rPr lang="en-US" dirty="0"/>
              <a:t> is a </a:t>
            </a:r>
            <a:r>
              <a:rPr lang="en-US" dirty="0">
                <a:hlinkClick r:id="rId2" tooltip="Solvent"/>
              </a:rPr>
              <a:t>solvent</a:t>
            </a:r>
            <a:r>
              <a:rPr lang="en-US" dirty="0"/>
              <a:t> other than water, that is not an </a:t>
            </a:r>
            <a:r>
              <a:rPr lang="en-US" dirty="0">
                <a:hlinkClick r:id="rId3" tooltip="Organic compound"/>
              </a:rPr>
              <a:t>organic compound</a:t>
            </a:r>
            <a:r>
              <a:rPr lang="en-US" dirty="0"/>
              <a:t>. Common examples are liquid </a:t>
            </a:r>
            <a:r>
              <a:rPr lang="en-US" dirty="0">
                <a:hlinkClick r:id="rId4" tooltip="Ammonia"/>
              </a:rPr>
              <a:t>ammonia</a:t>
            </a:r>
            <a:r>
              <a:rPr lang="en-US" dirty="0"/>
              <a:t>, liquid </a:t>
            </a:r>
            <a:r>
              <a:rPr lang="en-US" dirty="0">
                <a:hlinkClick r:id="rId5" tooltip="Sulfur dioxide"/>
              </a:rPr>
              <a:t>sulfur dioxide</a:t>
            </a:r>
            <a:r>
              <a:rPr lang="en-US" dirty="0"/>
              <a:t>, </a:t>
            </a:r>
            <a:r>
              <a:rPr lang="en-US" dirty="0" err="1">
                <a:hlinkClick r:id="rId6" tooltip="Sulfuryl chloride"/>
              </a:rPr>
              <a:t>sulfuryl</a:t>
            </a:r>
            <a:r>
              <a:rPr lang="en-US" dirty="0">
                <a:hlinkClick r:id="rId6" tooltip="Sulfuryl chloride"/>
              </a:rPr>
              <a:t> chloride</a:t>
            </a:r>
            <a:r>
              <a:rPr lang="en-US" dirty="0"/>
              <a:t> and </a:t>
            </a:r>
            <a:r>
              <a:rPr lang="en-US" dirty="0" err="1">
                <a:hlinkClick r:id="rId7" tooltip="Sulfuryl chloride fluoride"/>
              </a:rPr>
              <a:t>sulfuryl</a:t>
            </a:r>
            <a:r>
              <a:rPr lang="en-US" dirty="0">
                <a:hlinkClick r:id="rId7" tooltip="Sulfuryl chloride fluoride"/>
              </a:rPr>
              <a:t> chloride fluoride</a:t>
            </a:r>
            <a:r>
              <a:rPr lang="en-US" dirty="0"/>
              <a:t>, </a:t>
            </a:r>
            <a:r>
              <a:rPr lang="en-US" dirty="0" err="1">
                <a:hlinkClick r:id="rId8" tooltip="Phosphoryl chloride"/>
              </a:rPr>
              <a:t>phosphoryl</a:t>
            </a:r>
            <a:r>
              <a:rPr lang="en-US" dirty="0">
                <a:hlinkClick r:id="rId8" tooltip="Phosphoryl chloride"/>
              </a:rPr>
              <a:t> chloride</a:t>
            </a:r>
            <a:r>
              <a:rPr lang="en-US" dirty="0"/>
              <a:t>, </a:t>
            </a:r>
            <a:r>
              <a:rPr lang="en-US" dirty="0" err="1">
                <a:hlinkClick r:id="rId9" tooltip="Dinitrogen tetroxide"/>
              </a:rPr>
              <a:t>dinitrogen</a:t>
            </a:r>
            <a:r>
              <a:rPr lang="en-US" dirty="0">
                <a:hlinkClick r:id="rId9" tooltip="Dinitrogen tetroxide"/>
              </a:rPr>
              <a:t> </a:t>
            </a:r>
            <a:r>
              <a:rPr lang="en-US" dirty="0" err="1">
                <a:hlinkClick r:id="rId9" tooltip="Dinitrogen tetroxide"/>
              </a:rPr>
              <a:t>tetroxide</a:t>
            </a:r>
            <a:r>
              <a:rPr lang="en-US" dirty="0"/>
              <a:t>, </a:t>
            </a:r>
            <a:r>
              <a:rPr lang="en-US" dirty="0">
                <a:hlinkClick r:id="rId10" tooltip="Antimony trichloride"/>
              </a:rPr>
              <a:t>antimony </a:t>
            </a:r>
            <a:r>
              <a:rPr lang="en-US" dirty="0" err="1">
                <a:hlinkClick r:id="rId10" tooltip="Antimony trichloride"/>
              </a:rPr>
              <a:t>trichloride</a:t>
            </a:r>
            <a:r>
              <a:rPr lang="en-US" dirty="0"/>
              <a:t>, </a:t>
            </a:r>
            <a:r>
              <a:rPr lang="en-US" dirty="0">
                <a:hlinkClick r:id="rId11" tooltip="Bromine pentafluoride"/>
              </a:rPr>
              <a:t>bromine </a:t>
            </a:r>
            <a:r>
              <a:rPr lang="en-US" dirty="0" err="1">
                <a:hlinkClick r:id="rId11" tooltip="Bromine pentafluoride"/>
              </a:rPr>
              <a:t>pentafluoride</a:t>
            </a:r>
            <a:r>
              <a:rPr lang="en-US" dirty="0"/>
              <a:t>, </a:t>
            </a:r>
            <a:r>
              <a:rPr lang="en-US" dirty="0">
                <a:hlinkClick r:id="rId12"/>
              </a:rPr>
              <a:t>hydrogen fluoride</a:t>
            </a:r>
            <a:r>
              <a:rPr lang="en-US" dirty="0"/>
              <a:t>, pure </a:t>
            </a:r>
            <a:r>
              <a:rPr lang="en-US" dirty="0">
                <a:hlinkClick r:id="rId13" tooltip="Sulfuric acid"/>
              </a:rPr>
              <a:t>sulfuric acid</a:t>
            </a:r>
            <a:r>
              <a:rPr lang="en-US" dirty="0"/>
              <a:t> and other </a:t>
            </a:r>
            <a:r>
              <a:rPr lang="en-US" dirty="0">
                <a:hlinkClick r:id="rId14" tooltip="Inorganic acid"/>
              </a:rPr>
              <a:t>inorganic acids</a:t>
            </a:r>
            <a:r>
              <a:rPr lang="en-US" dirty="0"/>
              <a:t>. These solvents are used in chemical research and industry for reactions that cannot occur in aqueous solutions or require a special environment.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Nonaqueous</a:t>
            </a:r>
            <a:r>
              <a:rPr lang="en-US" b="1" dirty="0" smtClean="0"/>
              <a:t> solvents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Although </a:t>
            </a:r>
            <a:r>
              <a:rPr lang="en-US" dirty="0"/>
              <a:t>acid–base properties have been investigated most thoroughly in aqueous solutions, partly because of their practical importance, water is in many respects an abnormal solvent. In particular, it has a higher </a:t>
            </a:r>
            <a:r>
              <a:rPr lang="en-US" dirty="0">
                <a:hlinkClick r:id="rId2"/>
              </a:rPr>
              <a:t>dielectric constant</a:t>
            </a:r>
            <a:r>
              <a:rPr lang="en-US" dirty="0"/>
              <a:t> (a measure of the ability of the medium to reduce the force between two electric charges) than most other liquids, and it is able itself to act either as an acid or as a </a:t>
            </a:r>
            <a:r>
              <a:rPr lang="en-US" dirty="0">
                <a:hlinkClick r:id="rId3"/>
              </a:rPr>
              <a:t>base</a:t>
            </a:r>
            <a:r>
              <a:rPr lang="en-US" dirty="0"/>
              <a:t>. The </a:t>
            </a:r>
            <a:r>
              <a:rPr lang="en-US" dirty="0" err="1"/>
              <a:t>behaviour</a:t>
            </a:r>
            <a:r>
              <a:rPr lang="en-US" dirty="0"/>
              <a:t> of acids and bases in several other solvents will be described briefly here.</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a:t>The effect of the solvent on the </a:t>
            </a:r>
            <a:r>
              <a:rPr lang="en-US" dirty="0">
                <a:hlinkClick r:id="rId2"/>
              </a:rPr>
              <a:t>dissociation</a:t>
            </a:r>
            <a:r>
              <a:rPr lang="en-US" dirty="0"/>
              <a:t> of acids or bases depends largely upon the basic or acidic properties of the solvent, respectively. Since many acid–base reactions involve an increase or decrease in the number of ions, they are also influenced by the dielectric constant of the solvent, for a higher dielectric constant </a:t>
            </a:r>
            <a:r>
              <a:rPr lang="en-US" dirty="0" err="1"/>
              <a:t>favours</a:t>
            </a:r>
            <a:r>
              <a:rPr lang="en-US" dirty="0"/>
              <a:t> the formation of ions. Finally, the specific </a:t>
            </a:r>
            <a:r>
              <a:rPr lang="en-US" dirty="0" err="1">
                <a:hlinkClick r:id="rId3"/>
              </a:rPr>
              <a:t>solvation</a:t>
            </a:r>
            <a:r>
              <a:rPr lang="en-US" dirty="0"/>
              <a:t> (or close association with the solvent) of particular ions (excluding the </a:t>
            </a:r>
            <a:r>
              <a:rPr lang="en-US" dirty="0" err="1"/>
              <a:t>solvation</a:t>
            </a:r>
            <a:r>
              <a:rPr lang="en-US" dirty="0"/>
              <a:t> of the </a:t>
            </a:r>
            <a:r>
              <a:rPr lang="en-US" dirty="0">
                <a:hlinkClick r:id="rId4"/>
              </a:rPr>
              <a:t>proton</a:t>
            </a:r>
            <a:r>
              <a:rPr lang="en-US" dirty="0"/>
              <a:t> to give SH</a:t>
            </a:r>
            <a:r>
              <a:rPr lang="en-US" baseline="-25000" dirty="0"/>
              <a:t>2</a:t>
            </a:r>
            <a:r>
              <a:rPr lang="en-US" baseline="30000" dirty="0"/>
              <a:t>+</a:t>
            </a:r>
            <a:r>
              <a:rPr lang="en-US" dirty="0"/>
              <a:t>, which is already included in the </a:t>
            </a:r>
            <a:r>
              <a:rPr lang="en-US" dirty="0" err="1"/>
              <a:t>basicity</a:t>
            </a:r>
            <a:r>
              <a:rPr lang="en-US" dirty="0"/>
              <a:t> of the solvent) may be important. It is usually not easy to separate these three effects and, in particular, the effects of dielectric constant and </a:t>
            </a:r>
            <a:r>
              <a:rPr lang="en-US" dirty="0" err="1"/>
              <a:t>solvation</a:t>
            </a:r>
            <a:r>
              <a:rPr lang="en-US" dirty="0"/>
              <a:t> merge into one another.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 These points are illustrated with examples of several of the more important solvents. In this discussion the solvents are classified as </a:t>
            </a:r>
            <a:r>
              <a:rPr lang="en-US" dirty="0" err="1">
                <a:hlinkClick r:id="rId2"/>
              </a:rPr>
              <a:t>amphoteric</a:t>
            </a:r>
            <a:r>
              <a:rPr lang="en-US" dirty="0"/>
              <a:t> (both acidic and basic), acidic (in which the acidic properties are much more prominent than the basic), basic (in which the reverse is true), and </a:t>
            </a:r>
            <a:r>
              <a:rPr lang="en-US" dirty="0" err="1"/>
              <a:t>aprotic</a:t>
            </a:r>
            <a:r>
              <a:rPr lang="en-US" dirty="0"/>
              <a:t> (in which both acidic and basic properties are almost entirely absent). Finally, concentrated aqueous acids are mentioned as an example—a particularly important one—of mixed solvents.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t>The most important </a:t>
            </a:r>
            <a:r>
              <a:rPr lang="en-US" dirty="0" err="1"/>
              <a:t>nonaqueous</a:t>
            </a:r>
            <a:r>
              <a:rPr lang="en-US" dirty="0"/>
              <a:t> solvents of this class are the lower alcohols </a:t>
            </a:r>
            <a:r>
              <a:rPr lang="en-US" dirty="0">
                <a:hlinkClick r:id="rId2"/>
              </a:rPr>
              <a:t>methanol</a:t>
            </a:r>
            <a:r>
              <a:rPr lang="en-US" dirty="0"/>
              <a:t> and </a:t>
            </a:r>
            <a:r>
              <a:rPr lang="en-US" dirty="0">
                <a:hlinkClick r:id="rId3"/>
              </a:rPr>
              <a:t>ethanol</a:t>
            </a:r>
            <a:r>
              <a:rPr lang="en-US" dirty="0"/>
              <a:t>. They resemble water in their acid–base properties but, because of their lower dielectric constants, </a:t>
            </a:r>
            <a:r>
              <a:rPr lang="en-US" dirty="0">
                <a:hlinkClick r:id="rId4"/>
              </a:rPr>
              <a:t>facilitate</a:t>
            </a:r>
            <a:r>
              <a:rPr lang="en-US" dirty="0"/>
              <a:t> processes producing ions to a much smaller extent. In particular, the ion products of these solvents are much smaller (</a:t>
            </a:r>
            <a:r>
              <a:rPr lang="en-US" i="1" dirty="0"/>
              <a:t>K</a:t>
            </a:r>
            <a:r>
              <a:rPr lang="en-US" baseline="-25000" dirty="0"/>
              <a:t>s</a:t>
            </a:r>
            <a:r>
              <a:rPr lang="en-US" dirty="0"/>
              <a:t> = 10</a:t>
            </a:r>
            <a:r>
              <a:rPr lang="en-US" baseline="30000" dirty="0"/>
              <a:t>−17</a:t>
            </a:r>
            <a:r>
              <a:rPr lang="en-US" dirty="0"/>
              <a:t> for CH</a:t>
            </a:r>
            <a:r>
              <a:rPr lang="en-US" baseline="-25000" dirty="0"/>
              <a:t>3</a:t>
            </a:r>
            <a:r>
              <a:rPr lang="en-US" dirty="0"/>
              <a:t>OH and 10</a:t>
            </a:r>
            <a:r>
              <a:rPr lang="en-US" baseline="30000" dirty="0"/>
              <a:t>−19</a:t>
            </a:r>
            <a:r>
              <a:rPr lang="en-US" dirty="0"/>
              <a:t> for C</a:t>
            </a:r>
            <a:r>
              <a:rPr lang="en-US" baseline="-25000" dirty="0"/>
              <a:t>2</a:t>
            </a:r>
            <a:r>
              <a:rPr lang="en-US" dirty="0"/>
              <a:t>H</a:t>
            </a:r>
            <a:r>
              <a:rPr lang="en-US" baseline="-25000" dirty="0"/>
              <a:t>5</a:t>
            </a:r>
            <a:r>
              <a:rPr lang="en-US" dirty="0"/>
              <a:t>OH, compared with 10</a:t>
            </a:r>
            <a:r>
              <a:rPr lang="en-US" baseline="30000" dirty="0"/>
              <a:t>−14</a:t>
            </a:r>
            <a:r>
              <a:rPr lang="en-US" dirty="0"/>
              <a:t> for water), and the dissociation constants of molecular acids and bases are uniformly lower than in water by four to five powers of 10. Nitric acid, for example, which is almost completely dissociated in water (</a:t>
            </a:r>
            <a:r>
              <a:rPr lang="en-US" i="1" dirty="0"/>
              <a:t>K</a:t>
            </a:r>
            <a:r>
              <a:rPr lang="en-US" baseline="-25000" dirty="0"/>
              <a:t>a</a:t>
            </a:r>
            <a:r>
              <a:rPr lang="en-US" dirty="0"/>
              <a:t> about 20), has </a:t>
            </a:r>
            <a:r>
              <a:rPr lang="en-US" i="1" dirty="0"/>
              <a:t>K</a:t>
            </a:r>
            <a:r>
              <a:rPr lang="en-US" baseline="-25000" dirty="0"/>
              <a:t>a</a:t>
            </a:r>
            <a:r>
              <a:rPr lang="en-US" dirty="0"/>
              <a:t> = 2.5 × 10</a:t>
            </a:r>
            <a:r>
              <a:rPr lang="en-US" baseline="30000" dirty="0"/>
              <a:t>−4</a:t>
            </a:r>
            <a:r>
              <a:rPr lang="en-US" dirty="0"/>
              <a:t> in methanol. On the other hand, the </a:t>
            </a:r>
            <a:r>
              <a:rPr lang="en-US" dirty="0">
                <a:hlinkClick r:id="rId5"/>
              </a:rPr>
              <a:t>equilibrium</a:t>
            </a:r>
            <a:r>
              <a:rPr lang="en-US" dirty="0"/>
              <a:t> constants of processes such as NH</a:t>
            </a:r>
            <a:r>
              <a:rPr lang="en-US" baseline="-25000" dirty="0"/>
              <a:t>4</a:t>
            </a:r>
            <a:r>
              <a:rPr lang="en-US" baseline="30000" dirty="0"/>
              <a:t>+</a:t>
            </a:r>
            <a:r>
              <a:rPr lang="en-US" dirty="0"/>
              <a:t> + ROH ⇄ NH</a:t>
            </a:r>
            <a:r>
              <a:rPr lang="en-US" baseline="-25000" dirty="0"/>
              <a:t>3</a:t>
            </a:r>
            <a:r>
              <a:rPr lang="en-US" dirty="0"/>
              <a:t> + ROH</a:t>
            </a:r>
            <a:r>
              <a:rPr lang="en-US" baseline="-25000" dirty="0"/>
              <a:t>2</a:t>
            </a:r>
            <a:r>
              <a:rPr lang="en-US" baseline="30000" dirty="0"/>
              <a:t>+</a:t>
            </a:r>
            <a:r>
              <a:rPr lang="en-US" dirty="0"/>
              <a:t> and CH</a:t>
            </a:r>
            <a:r>
              <a:rPr lang="en-US" baseline="-25000" dirty="0"/>
              <a:t>3</a:t>
            </a:r>
            <a:r>
              <a:rPr lang="en-US" dirty="0"/>
              <a:t>CO</a:t>
            </a:r>
            <a:r>
              <a:rPr lang="en-US" baseline="-25000" dirty="0"/>
              <a:t>2</a:t>
            </a:r>
            <a:r>
              <a:rPr lang="en-US" baseline="30000" dirty="0"/>
              <a:t>−</a:t>
            </a:r>
            <a:r>
              <a:rPr lang="en-US" dirty="0"/>
              <a:t> + ROH ⇄ CH</a:t>
            </a:r>
            <a:r>
              <a:rPr lang="en-US" baseline="-25000" dirty="0"/>
              <a:t>3</a:t>
            </a:r>
            <a:r>
              <a:rPr lang="en-US" dirty="0"/>
              <a:t>CO</a:t>
            </a:r>
            <a:r>
              <a:rPr lang="en-US" baseline="-25000" dirty="0"/>
              <a:t>2</a:t>
            </a:r>
            <a:r>
              <a:rPr lang="en-US" dirty="0"/>
              <a:t>H + RO</a:t>
            </a:r>
            <a:r>
              <a:rPr lang="en-US" baseline="30000" dirty="0"/>
              <a:t>−</a:t>
            </a:r>
            <a:r>
              <a:rPr lang="en-US" dirty="0"/>
              <a:t> are similar in all three solvents, since they do not involve any change in the number of ions.</a:t>
            </a:r>
          </a:p>
          <a:p>
            <a:r>
              <a:rPr lang="en-US" dirty="0"/>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Acidic solvents</a:t>
            </a:r>
          </a:p>
          <a:p>
            <a:pPr algn="just"/>
            <a:r>
              <a:rPr lang="en-US" dirty="0"/>
              <a:t>The most important strongly acidic solvent is </a:t>
            </a:r>
            <a:r>
              <a:rPr lang="en-US" dirty="0">
                <a:hlinkClick r:id="rId2"/>
              </a:rPr>
              <a:t>sulfuric acid</a:t>
            </a:r>
            <a:r>
              <a:rPr lang="en-US" dirty="0"/>
              <a:t>, which is able to </a:t>
            </a:r>
            <a:r>
              <a:rPr lang="en-US" dirty="0" err="1"/>
              <a:t>protonate</a:t>
            </a:r>
            <a:r>
              <a:rPr lang="en-US" dirty="0"/>
              <a:t> a wide variety of </a:t>
            </a:r>
            <a:r>
              <a:rPr lang="en-US" dirty="0">
                <a:hlinkClick r:id="rId3"/>
              </a:rPr>
              <a:t>compounds</a:t>
            </a:r>
            <a:r>
              <a:rPr lang="en-US" dirty="0"/>
              <a:t> containing </a:t>
            </a:r>
            <a:r>
              <a:rPr lang="en-US" dirty="0">
                <a:hlinkClick r:id="rId4"/>
              </a:rPr>
              <a:t>oxygen</a:t>
            </a:r>
            <a:r>
              <a:rPr lang="en-US" dirty="0"/>
              <a:t> or nitrogen. Thus, water, alcohols, </a:t>
            </a:r>
            <a:r>
              <a:rPr lang="en-US" dirty="0">
                <a:hlinkClick r:id="rId5"/>
              </a:rPr>
              <a:t>ethers</a:t>
            </a:r>
            <a:r>
              <a:rPr lang="en-US" dirty="0"/>
              <a:t>, </a:t>
            </a:r>
            <a:r>
              <a:rPr lang="en-US" dirty="0" err="1"/>
              <a:t>ketones</a:t>
            </a:r>
            <a:r>
              <a:rPr lang="en-US" dirty="0"/>
              <a:t>, nitro compounds, and </a:t>
            </a:r>
            <a:r>
              <a:rPr lang="en-US" dirty="0" err="1"/>
              <a:t>sulfones</a:t>
            </a:r>
            <a:r>
              <a:rPr lang="en-US" dirty="0"/>
              <a:t> all act as bases in sulfuric acid. This solvent must also possess some basic properties, because its ionic product is high ([H</a:t>
            </a:r>
            <a:r>
              <a:rPr lang="en-US" baseline="-25000" dirty="0"/>
              <a:t>3</a:t>
            </a:r>
            <a:r>
              <a:rPr lang="en-US" dirty="0"/>
              <a:t>SO</a:t>
            </a:r>
            <a:r>
              <a:rPr lang="en-US" baseline="-25000" dirty="0"/>
              <a:t>4</a:t>
            </a:r>
            <a:r>
              <a:rPr lang="en-US" baseline="30000" dirty="0"/>
              <a:t>+</a:t>
            </a:r>
            <a:r>
              <a:rPr lang="en-US" dirty="0"/>
              <a:t>] [HSO</a:t>
            </a:r>
            <a:r>
              <a:rPr lang="en-US" baseline="-25000" dirty="0"/>
              <a:t>4</a:t>
            </a:r>
            <a:r>
              <a:rPr lang="en-US" baseline="30000" dirty="0"/>
              <a:t>−</a:t>
            </a:r>
            <a:r>
              <a:rPr lang="en-US" dirty="0"/>
              <a:t>] = 1.7 × 10</a:t>
            </a:r>
            <a:r>
              <a:rPr lang="en-US" baseline="30000" dirty="0"/>
              <a:t>−4</a:t>
            </a:r>
            <a:r>
              <a:rPr lang="en-US" dirty="0"/>
              <a:t>), but the </a:t>
            </a:r>
            <a:r>
              <a:rPr lang="en-US" dirty="0" err="1"/>
              <a:t>basicity</a:t>
            </a:r>
            <a:r>
              <a:rPr lang="en-US" dirty="0"/>
              <a:t> of the solvent is obscured normally by its very high acidity. For example, carboxylic acids behave as strong bases in sulfuric acid, reacting almost completely according to the equation RCO</a:t>
            </a:r>
            <a:r>
              <a:rPr lang="en-US" baseline="-25000" dirty="0"/>
              <a:t>2</a:t>
            </a:r>
            <a:r>
              <a:rPr lang="en-US" dirty="0"/>
              <a:t>H + H</a:t>
            </a:r>
            <a:r>
              <a:rPr lang="en-US" baseline="-25000" dirty="0"/>
              <a:t>2</a:t>
            </a:r>
            <a:r>
              <a:rPr lang="en-US" dirty="0"/>
              <a:t>SO</a:t>
            </a:r>
            <a:r>
              <a:rPr lang="en-US" baseline="-25000" dirty="0"/>
              <a:t>4</a:t>
            </a:r>
            <a:r>
              <a:rPr lang="en-US" dirty="0"/>
              <a:t> → RCO</a:t>
            </a:r>
            <a:r>
              <a:rPr lang="en-US" baseline="-25000" dirty="0"/>
              <a:t>2</a:t>
            </a:r>
            <a:r>
              <a:rPr lang="en-US" dirty="0"/>
              <a:t>H</a:t>
            </a:r>
            <a:r>
              <a:rPr lang="en-US" baseline="-25000" dirty="0"/>
              <a:t>2</a:t>
            </a:r>
            <a:r>
              <a:rPr lang="en-US" baseline="30000" dirty="0"/>
              <a:t>+</a:t>
            </a:r>
            <a:r>
              <a:rPr lang="en-US" dirty="0"/>
              <a:t> + HSO</a:t>
            </a:r>
            <a:r>
              <a:rPr lang="en-US" baseline="-25000" dirty="0"/>
              <a:t>4</a:t>
            </a:r>
            <a:r>
              <a:rPr lang="en-US" baseline="30000" dirty="0"/>
              <a:t>−</a:t>
            </a: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t>Many substances undergo reactions in sulfuric acid that are more complicated than simple proton transfers, often yielding species important because of their chemical reactivity. Thus, some alcohols produce </a:t>
            </a:r>
            <a:r>
              <a:rPr lang="en-US" dirty="0" err="1"/>
              <a:t>carbonium</a:t>
            </a:r>
            <a:r>
              <a:rPr lang="en-US" dirty="0"/>
              <a:t> ions in sulfuric acid; with </a:t>
            </a:r>
            <a:r>
              <a:rPr lang="en-US" dirty="0" err="1"/>
              <a:t>triphenylcarbinol</a:t>
            </a:r>
            <a:r>
              <a:rPr lang="en-US" dirty="0"/>
              <a:t>, for example, the reaction is (C</a:t>
            </a:r>
            <a:r>
              <a:rPr lang="en-US" baseline="-25000" dirty="0"/>
              <a:t>6</a:t>
            </a:r>
            <a:r>
              <a:rPr lang="en-US" dirty="0"/>
              <a:t>H</a:t>
            </a:r>
            <a:r>
              <a:rPr lang="en-US" baseline="-25000" dirty="0"/>
              <a:t>5</a:t>
            </a:r>
            <a:r>
              <a:rPr lang="en-US" dirty="0"/>
              <a:t>)</a:t>
            </a:r>
            <a:r>
              <a:rPr lang="en-US" baseline="-25000" dirty="0"/>
              <a:t>3</a:t>
            </a:r>
            <a:r>
              <a:rPr lang="en-US" dirty="0"/>
              <a:t>COH + 2H</a:t>
            </a:r>
            <a:r>
              <a:rPr lang="en-US" baseline="-25000" dirty="0"/>
              <a:t>2</a:t>
            </a:r>
            <a:r>
              <a:rPr lang="en-US" dirty="0"/>
              <a:t>SO</a:t>
            </a:r>
            <a:r>
              <a:rPr lang="en-US" baseline="-25000" dirty="0"/>
              <a:t>4</a:t>
            </a:r>
            <a:r>
              <a:rPr lang="en-US" dirty="0"/>
              <a:t> → (C</a:t>
            </a:r>
            <a:r>
              <a:rPr lang="en-US" baseline="-25000" dirty="0"/>
              <a:t>6</a:t>
            </a:r>
            <a:r>
              <a:rPr lang="en-US" dirty="0"/>
              <a:t>H</a:t>
            </a:r>
            <a:r>
              <a:rPr lang="en-US" baseline="-25000" dirty="0"/>
              <a:t>5</a:t>
            </a:r>
            <a:r>
              <a:rPr lang="en-US" dirty="0"/>
              <a:t>)</a:t>
            </a:r>
            <a:r>
              <a:rPr lang="en-US" baseline="-25000" dirty="0"/>
              <a:t>3</a:t>
            </a:r>
            <a:r>
              <a:rPr lang="en-US" dirty="0"/>
              <a:t> C</a:t>
            </a:r>
            <a:r>
              <a:rPr lang="en-US" baseline="30000" dirty="0"/>
              <a:t>+</a:t>
            </a:r>
            <a:r>
              <a:rPr lang="en-US" dirty="0"/>
              <a:t> + H</a:t>
            </a:r>
            <a:r>
              <a:rPr lang="en-US" baseline="-25000" dirty="0"/>
              <a:t>3</a:t>
            </a:r>
            <a:r>
              <a:rPr lang="en-US" dirty="0"/>
              <a:t>O</a:t>
            </a:r>
            <a:r>
              <a:rPr lang="en-US" baseline="30000" dirty="0"/>
              <a:t>+</a:t>
            </a:r>
            <a:r>
              <a:rPr lang="en-US" dirty="0"/>
              <a:t> + 2HSO</a:t>
            </a:r>
            <a:r>
              <a:rPr lang="en-US" baseline="-25000" dirty="0"/>
              <a:t>4</a:t>
            </a:r>
            <a:r>
              <a:rPr lang="en-US" baseline="30000" dirty="0"/>
              <a:t>−</a:t>
            </a:r>
            <a:r>
              <a:rPr lang="en-US" dirty="0"/>
              <a:t>. Nitric acid gives the </a:t>
            </a:r>
            <a:r>
              <a:rPr lang="en-US" dirty="0" err="1"/>
              <a:t>nitronium</a:t>
            </a:r>
            <a:r>
              <a:rPr lang="en-US" dirty="0"/>
              <a:t> ion, NO</a:t>
            </a:r>
            <a:r>
              <a:rPr lang="en-US" baseline="-25000" dirty="0"/>
              <a:t>2</a:t>
            </a:r>
            <a:r>
              <a:rPr lang="en-US" baseline="30000" dirty="0"/>
              <a:t>+</a:t>
            </a:r>
            <a:r>
              <a:rPr lang="en-US" dirty="0"/>
              <a:t>, according to the equation HNO</a:t>
            </a:r>
            <a:r>
              <a:rPr lang="en-US" baseline="-25000" dirty="0"/>
              <a:t>3</a:t>
            </a:r>
            <a:r>
              <a:rPr lang="en-US" dirty="0"/>
              <a:t> + 2H</a:t>
            </a:r>
            <a:r>
              <a:rPr lang="en-US" baseline="-25000" dirty="0"/>
              <a:t>2</a:t>
            </a:r>
            <a:r>
              <a:rPr lang="en-US" dirty="0"/>
              <a:t>SO</a:t>
            </a:r>
            <a:r>
              <a:rPr lang="en-US" baseline="-25000" dirty="0"/>
              <a:t>4</a:t>
            </a:r>
            <a:r>
              <a:rPr lang="en-US" dirty="0"/>
              <a:t> → NO</a:t>
            </a:r>
            <a:r>
              <a:rPr lang="en-US" baseline="-25000" dirty="0"/>
              <a:t>2</a:t>
            </a:r>
            <a:r>
              <a:rPr lang="en-US" baseline="30000" dirty="0"/>
              <a:t>+</a:t>
            </a:r>
            <a:r>
              <a:rPr lang="en-US" dirty="0"/>
              <a:t> + H</a:t>
            </a:r>
            <a:r>
              <a:rPr lang="en-US" baseline="-25000" dirty="0"/>
              <a:t>3</a:t>
            </a:r>
            <a:r>
              <a:rPr lang="en-US" dirty="0"/>
              <a:t>O</a:t>
            </a:r>
            <a:r>
              <a:rPr lang="en-US" baseline="30000" dirty="0"/>
              <a:t>+</a:t>
            </a:r>
            <a:r>
              <a:rPr lang="en-US" dirty="0"/>
              <a:t> + 2HSO</a:t>
            </a:r>
            <a:r>
              <a:rPr lang="en-US" baseline="-25000" dirty="0"/>
              <a:t>4</a:t>
            </a:r>
            <a:r>
              <a:rPr lang="en-US" baseline="30000" dirty="0"/>
              <a:t>−</a:t>
            </a: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a:t>This ion frequently is the active agent in the nitration of organic compounds. Hydrogen fluoride has solvent properties resembling those of sulfuric acid but is less acidic and has negligible basic properties. </a:t>
            </a:r>
            <a:r>
              <a:rPr lang="en-US" dirty="0">
                <a:hlinkClick r:id="rId2"/>
              </a:rPr>
              <a:t>Acetic acid</a:t>
            </a:r>
            <a:r>
              <a:rPr lang="en-US" dirty="0"/>
              <a:t> is another acidic solvent that has been extensively studied. Because of its low dielectric constant, ions exist in it largely in the form of ion pairs, and more complex associates are frequently formed. For this reason a quantitative interpretation of acid–base </a:t>
            </a:r>
            <a:r>
              <a:rPr lang="en-US" dirty="0" err="1">
                <a:hlinkClick r:id="rId3"/>
              </a:rPr>
              <a:t>equilibria</a:t>
            </a:r>
            <a:r>
              <a:rPr lang="en-US" dirty="0"/>
              <a:t> in acetic acid is often difficult, but some general conclusions can be drawn. In particular, it can be seen that all substances more basic in water solution than aniline react completely with acetic acid according to the equation B + CH</a:t>
            </a:r>
            <a:r>
              <a:rPr lang="en-US" baseline="-25000" dirty="0"/>
              <a:t>3</a:t>
            </a:r>
            <a:r>
              <a:rPr lang="en-US" dirty="0"/>
              <a:t>CO</a:t>
            </a:r>
            <a:r>
              <a:rPr lang="en-US" baseline="-25000" dirty="0"/>
              <a:t>2</a:t>
            </a:r>
            <a:r>
              <a:rPr lang="en-US" dirty="0"/>
              <a:t>H → BH</a:t>
            </a:r>
            <a:r>
              <a:rPr lang="en-US" baseline="30000" dirty="0"/>
              <a:t>+</a:t>
            </a:r>
            <a:r>
              <a:rPr lang="en-US" dirty="0"/>
              <a:t> + CH</a:t>
            </a:r>
            <a:r>
              <a:rPr lang="en-US" baseline="-25000" dirty="0"/>
              <a:t>3</a:t>
            </a:r>
            <a:r>
              <a:rPr lang="en-US" dirty="0"/>
              <a:t>CO</a:t>
            </a:r>
            <a:r>
              <a:rPr lang="en-US" baseline="-25000" dirty="0"/>
              <a:t>2</a:t>
            </a:r>
            <a:r>
              <a:rPr lang="en-US" baseline="30000" dirty="0"/>
              <a:t>−</a:t>
            </a:r>
            <a:r>
              <a:rPr lang="en-US"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199</Words>
  <Application>Microsoft Office PowerPoint</Application>
  <PresentationFormat>On-screen Show (4:3)</PresentationFormat>
  <Paragraphs>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Chapter# 1Aqueous and Non -Aqueous Solvents</vt:lpstr>
      <vt:lpstr>Lecture 1 Inorganic nonaqueous solvent </vt:lpstr>
      <vt:lpstr>Nonaqueous solvents </vt:lpstr>
      <vt:lpstr>Slide 4</vt:lpstr>
      <vt:lpstr>Slide 5</vt:lpstr>
      <vt:lpstr>Slide 6</vt:lpstr>
      <vt:lpstr>Slide 7</vt:lpstr>
      <vt:lpstr>Slide 8</vt:lpstr>
      <vt:lpstr>Slide 9</vt:lpstr>
      <vt:lpstr>Slide 10</vt:lpstr>
      <vt:lpstr>Slide 11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1Aqueous and Non -Aqueous Solvents</dc:title>
  <dc:creator>Guest</dc:creator>
  <cp:lastModifiedBy>Guest</cp:lastModifiedBy>
  <cp:revision>5</cp:revision>
  <dcterms:created xsi:type="dcterms:W3CDTF">2020-10-03T17:18:54Z</dcterms:created>
  <dcterms:modified xsi:type="dcterms:W3CDTF">2020-10-03T17:28:00Z</dcterms:modified>
</cp:coreProperties>
</file>